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273" r:id="rId45"/>
    <p:sldId id="274" r:id="rId4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urier Prime" charset="1" panose="00000509000000000000"/>
      <p:regular r:id="rId10"/>
    </p:embeddedFont>
    <p:embeddedFont>
      <p:font typeface="Courier Prime Bold" charset="1" panose="00000809000000000000"/>
      <p:regular r:id="rId11"/>
    </p:embeddedFont>
    <p:embeddedFont>
      <p:font typeface="Courier Prime Italics" charset="1" panose="00000509000000000000"/>
      <p:regular r:id="rId12"/>
    </p:embeddedFont>
    <p:embeddedFont>
      <p:font typeface="Courier Prime Bold Italics" charset="1" panose="00000809000000000000"/>
      <p:regular r:id="rId13"/>
    </p:embeddedFont>
    <p:embeddedFont>
      <p:font typeface="DM Sans" charset="1" panose="00000000000000000000"/>
      <p:regular r:id="rId14"/>
    </p:embeddedFont>
    <p:embeddedFont>
      <p:font typeface="DM Sans Bold" charset="1" panose="00000000000000000000"/>
      <p:regular r:id="rId15"/>
    </p:embeddedFont>
    <p:embeddedFont>
      <p:font typeface="DM Sans Italics" charset="1" panose="00000000000000000000"/>
      <p:regular r:id="rId16"/>
    </p:embeddedFont>
    <p:embeddedFont>
      <p:font typeface="DM Sans Bold Italics" charset="1" panose="00000000000000000000"/>
      <p:regular r:id="rId17"/>
    </p:embeddedFont>
    <p:embeddedFont>
      <p:font typeface="Space Mono" charset="1" panose="02000509040000020004"/>
      <p:regular r:id="rId18"/>
    </p:embeddedFont>
    <p:embeddedFont>
      <p:font typeface="Space Mono Bold" charset="1" panose="02000809030000020004"/>
      <p:regular r:id="rId19"/>
    </p:embeddedFont>
    <p:embeddedFont>
      <p:font typeface="Space Mono Italics" charset="1" panose="02000509090000090004"/>
      <p:regular r:id="rId20"/>
    </p:embeddedFont>
    <p:embeddedFont>
      <p:font typeface="Space Mono Bold Italics" charset="1" panose="02000809040000090004"/>
      <p:regular r:id="rId21"/>
    </p:embeddedFont>
    <p:embeddedFont>
      <p:font typeface="ITC American Typewriter Bold" charset="1" panose="02090804030705020204"/>
      <p:regular r:id="rId22"/>
    </p:embeddedFont>
    <p:embeddedFont>
      <p:font typeface="ITC American Typewriter Bold Italics" charset="1" panose="02090804030705090204"/>
      <p:regular r:id="rId23"/>
    </p:embeddedFont>
    <p:embeddedFont>
      <p:font typeface="ITC American Typewriter Light" charset="1" panose="02090304030505020304"/>
      <p:regular r:id="rId24"/>
    </p:embeddedFont>
    <p:embeddedFont>
      <p:font typeface="ITC American Typewriter Light Italics" charset="1" panose="02090304030505090304"/>
      <p:regular r:id="rId25"/>
    </p:embeddedFont>
    <p:embeddedFont>
      <p:font typeface="ITC American Typewriter Medium" charset="1" panose="02090604030505020304"/>
      <p:regular r:id="rId26"/>
    </p:embeddedFont>
    <p:embeddedFont>
      <p:font typeface="ITC American Typewriter Medium Italics" charset="1" panose="020906040305050903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41" Target="slides/slide14.xml" Type="http://schemas.openxmlformats.org/officeDocument/2006/relationships/slide"/><Relationship Id="rId42" Target="slides/slide15.xml" Type="http://schemas.openxmlformats.org/officeDocument/2006/relationships/slide"/><Relationship Id="rId43" Target="slides/slide16.xml" Type="http://schemas.openxmlformats.org/officeDocument/2006/relationships/slide"/><Relationship Id="rId44" Target="slides/slide17.xml" Type="http://schemas.openxmlformats.org/officeDocument/2006/relationships/slide"/><Relationship Id="rId45" Target="slides/slide18.xml" Type="http://schemas.openxmlformats.org/officeDocument/2006/relationships/slide"/><Relationship Id="rId46" Target="slides/slide19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Relationship Id="rId4" Target="../media/image42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jpeg" Type="http://schemas.openxmlformats.org/officeDocument/2006/relationships/image"/><Relationship Id="rId3" Target="https://whimsical.com/blogging-8FgJkBJx2VHsuLZ98KUnr2" TargetMode="External" Type="http://schemas.openxmlformats.org/officeDocument/2006/relationships/hyperlink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444" r="0" b="-844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95101" y="2422186"/>
            <a:ext cx="6125992" cy="5852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5240"/>
              </a:lnSpc>
            </a:pPr>
            <a:r>
              <a:rPr lang="en-US" sz="13854" spc="-138">
                <a:solidFill>
                  <a:srgbClr val="FFFFFF"/>
                </a:solidFill>
                <a:latin typeface="Courier Prime Bold"/>
              </a:rPr>
              <a:t>FILM BLOG IDEA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240269">
            <a:off x="9801486" y="4483712"/>
            <a:ext cx="673878" cy="673878"/>
          </a:xfrm>
          <a:custGeom>
            <a:avLst/>
            <a:gdLst/>
            <a:ahLst/>
            <a:cxnLst/>
            <a:rect r="r" b="b" t="t" l="l"/>
            <a:pathLst>
              <a:path h="673878" w="673878">
                <a:moveTo>
                  <a:pt x="0" y="0"/>
                </a:moveTo>
                <a:lnTo>
                  <a:pt x="673878" y="0"/>
                </a:lnTo>
                <a:lnTo>
                  <a:pt x="673878" y="673878"/>
                </a:lnTo>
                <a:lnTo>
                  <a:pt x="0" y="6738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028589" y="3088821"/>
            <a:ext cx="5969726" cy="4477294"/>
          </a:xfrm>
          <a:custGeom>
            <a:avLst/>
            <a:gdLst/>
            <a:ahLst/>
            <a:cxnLst/>
            <a:rect r="r" b="b" t="t" l="l"/>
            <a:pathLst>
              <a:path h="4477294" w="5969726">
                <a:moveTo>
                  <a:pt x="0" y="0"/>
                </a:moveTo>
                <a:lnTo>
                  <a:pt x="5969726" y="0"/>
                </a:lnTo>
                <a:lnTo>
                  <a:pt x="5969726" y="4477294"/>
                </a:lnTo>
                <a:lnTo>
                  <a:pt x="0" y="44772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326257" y="981075"/>
            <a:ext cx="393304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"/>
              </a:rPr>
              <a:t>NOV, 2023</a:t>
            </a:r>
          </a:p>
        </p:txBody>
      </p:sp>
      <p:sp>
        <p:nvSpPr>
          <p:cNvPr name="TextBox 7" id="7"/>
          <p:cNvSpPr txBox="true"/>
          <p:nvPr/>
        </p:nvSpPr>
        <p:spPr>
          <a:xfrm rot="337665">
            <a:off x="14288295" y="4699910"/>
            <a:ext cx="2013117" cy="1155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7"/>
              </a:lnSpc>
            </a:pPr>
            <a:r>
              <a:rPr lang="en-US" sz="2248">
                <a:solidFill>
                  <a:srgbClr val="000000"/>
                </a:solidFill>
                <a:latin typeface="DM Sans"/>
              </a:rPr>
              <a:t>BY CHINH</a:t>
            </a:r>
          </a:p>
          <a:p>
            <a:pPr algn="ctr">
              <a:lnSpc>
                <a:spcPts val="3147"/>
              </a:lnSpc>
            </a:pPr>
            <a:r>
              <a:rPr lang="en-US" sz="2248">
                <a:solidFill>
                  <a:srgbClr val="000000"/>
                </a:solidFill>
                <a:latin typeface="DM Sans"/>
              </a:rPr>
              <a:t>AND </a:t>
            </a:r>
          </a:p>
          <a:p>
            <a:pPr algn="ctr">
              <a:lnSpc>
                <a:spcPts val="3147"/>
              </a:lnSpc>
            </a:pPr>
            <a:r>
              <a:rPr lang="en-US" sz="2248">
                <a:solidFill>
                  <a:srgbClr val="000000"/>
                </a:solidFill>
                <a:latin typeface="DM Sans"/>
              </a:rPr>
              <a:t>TRUONG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83057" y="5346518"/>
            <a:ext cx="5486400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ITC American Typewriter Light"/>
              </a:rPr>
              <a:t>By Chinh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83057" y="5950911"/>
            <a:ext cx="5486400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ITC American Typewriter Light"/>
              </a:rPr>
              <a:t>and Truong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98353" y="1028700"/>
            <a:ext cx="13160947" cy="8922025"/>
          </a:xfrm>
          <a:custGeom>
            <a:avLst/>
            <a:gdLst/>
            <a:ahLst/>
            <a:cxnLst/>
            <a:rect r="r" b="b" t="t" l="l"/>
            <a:pathLst>
              <a:path h="8922025" w="13160947">
                <a:moveTo>
                  <a:pt x="0" y="0"/>
                </a:moveTo>
                <a:lnTo>
                  <a:pt x="13160947" y="0"/>
                </a:lnTo>
                <a:lnTo>
                  <a:pt x="13160947" y="8922025"/>
                </a:lnTo>
                <a:lnTo>
                  <a:pt x="0" y="89220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55006" y="674017"/>
            <a:ext cx="8488994" cy="1529765"/>
            <a:chOff x="0" y="0"/>
            <a:chExt cx="11318659" cy="203968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04775"/>
              <a:ext cx="11318659" cy="12206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7700"/>
                </a:lnSpc>
                <a:spcBef>
                  <a:spcPct val="0"/>
                </a:spcBef>
              </a:pPr>
              <a:r>
                <a:rPr lang="en-US" sz="5500" spc="-55">
                  <a:solidFill>
                    <a:srgbClr val="000000"/>
                  </a:solidFill>
                  <a:latin typeface="DM Sans Bold"/>
                </a:rPr>
                <a:t>Log in page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514542"/>
              <a:ext cx="11318659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55006" y="2662506"/>
            <a:ext cx="3917385" cy="2753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DM Sans"/>
              </a:rPr>
              <a:t>Features: </a:t>
            </a:r>
          </a:p>
          <a:p>
            <a:pPr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DM Sans"/>
              </a:rPr>
              <a:t>User can login if they already had an account.</a:t>
            </a:r>
          </a:p>
          <a:p>
            <a:pPr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DM Sans"/>
              </a:rPr>
              <a:t>Login requires an username and password</a:t>
            </a:r>
          </a:p>
          <a:p>
            <a:pPr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DM Sans"/>
              </a:rPr>
              <a:t>Login credentials must be authenticated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00691" y="1322974"/>
            <a:ext cx="13723154" cy="9617429"/>
          </a:xfrm>
          <a:custGeom>
            <a:avLst/>
            <a:gdLst/>
            <a:ahLst/>
            <a:cxnLst/>
            <a:rect r="r" b="b" t="t" l="l"/>
            <a:pathLst>
              <a:path h="9617429" w="13723154">
                <a:moveTo>
                  <a:pt x="0" y="0"/>
                </a:moveTo>
                <a:lnTo>
                  <a:pt x="13723153" y="0"/>
                </a:lnTo>
                <a:lnTo>
                  <a:pt x="13723153" y="9617429"/>
                </a:lnTo>
                <a:lnTo>
                  <a:pt x="0" y="96174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59037" y="233680"/>
            <a:ext cx="12698096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  <a:spcBef>
                <a:spcPct val="0"/>
              </a:spcBef>
            </a:pPr>
            <a:r>
              <a:rPr lang="en-US" sz="4700">
                <a:solidFill>
                  <a:srgbClr val="000000"/>
                </a:solidFill>
                <a:latin typeface="DM Sans Bold"/>
              </a:rPr>
              <a:t>Index after logged in (after authorized)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7966234"/>
            <a:ext cx="2331137" cy="194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DM Sans"/>
              </a:rPr>
              <a:t>Lazy loading post to avoid loading all posts at once -&gt; increase performance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7388260">
            <a:off x="3610312" y="7252827"/>
            <a:ext cx="2319370" cy="4383688"/>
          </a:xfrm>
          <a:custGeom>
            <a:avLst/>
            <a:gdLst/>
            <a:ahLst/>
            <a:cxnLst/>
            <a:rect r="r" b="b" t="t" l="l"/>
            <a:pathLst>
              <a:path h="4383688" w="2319370">
                <a:moveTo>
                  <a:pt x="0" y="4383688"/>
                </a:moveTo>
                <a:lnTo>
                  <a:pt x="2319370" y="4383688"/>
                </a:lnTo>
                <a:lnTo>
                  <a:pt x="2319370" y="0"/>
                </a:lnTo>
                <a:lnTo>
                  <a:pt x="0" y="0"/>
                </a:lnTo>
                <a:lnTo>
                  <a:pt x="0" y="438368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1342820">
            <a:off x="14942273" y="4082323"/>
            <a:ext cx="1419450" cy="2682810"/>
          </a:xfrm>
          <a:custGeom>
            <a:avLst/>
            <a:gdLst/>
            <a:ahLst/>
            <a:cxnLst/>
            <a:rect r="r" b="b" t="t" l="l"/>
            <a:pathLst>
              <a:path h="2682810" w="1419450">
                <a:moveTo>
                  <a:pt x="0" y="2682810"/>
                </a:moveTo>
                <a:lnTo>
                  <a:pt x="1419451" y="2682810"/>
                </a:lnTo>
                <a:lnTo>
                  <a:pt x="1419451" y="0"/>
                </a:lnTo>
                <a:lnTo>
                  <a:pt x="0" y="0"/>
                </a:lnTo>
                <a:lnTo>
                  <a:pt x="0" y="268281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-7415089">
            <a:off x="13802270" y="984218"/>
            <a:ext cx="709725" cy="1341405"/>
          </a:xfrm>
          <a:custGeom>
            <a:avLst/>
            <a:gdLst/>
            <a:ahLst/>
            <a:cxnLst/>
            <a:rect r="r" b="b" t="t" l="l"/>
            <a:pathLst>
              <a:path h="1341405" w="709725">
                <a:moveTo>
                  <a:pt x="0" y="1341404"/>
                </a:moveTo>
                <a:lnTo>
                  <a:pt x="709725" y="1341404"/>
                </a:lnTo>
                <a:lnTo>
                  <a:pt x="709725" y="0"/>
                </a:lnTo>
                <a:lnTo>
                  <a:pt x="0" y="0"/>
                </a:lnTo>
                <a:lnTo>
                  <a:pt x="0" y="134140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-10032926">
            <a:off x="15409278" y="1384873"/>
            <a:ext cx="709725" cy="1341405"/>
          </a:xfrm>
          <a:custGeom>
            <a:avLst/>
            <a:gdLst/>
            <a:ahLst/>
            <a:cxnLst/>
            <a:rect r="r" b="b" t="t" l="l"/>
            <a:pathLst>
              <a:path h="1341405" w="709725">
                <a:moveTo>
                  <a:pt x="709725" y="1341405"/>
                </a:moveTo>
                <a:lnTo>
                  <a:pt x="0" y="1341405"/>
                </a:lnTo>
                <a:lnTo>
                  <a:pt x="0" y="0"/>
                </a:lnTo>
                <a:lnTo>
                  <a:pt x="709725" y="0"/>
                </a:lnTo>
                <a:lnTo>
                  <a:pt x="709725" y="134140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985004" y="6456362"/>
            <a:ext cx="2302996" cy="208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"/>
              </a:rPr>
              <a:t>Blog overview to show total number of posts, users of the blog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484988" y="55197"/>
            <a:ext cx="3547269" cy="1267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DM Sans"/>
              </a:rPr>
              <a:t>Authenticated users can 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DM Sans"/>
              </a:rPr>
              <a:t>Create post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DM Sans"/>
              </a:rPr>
              <a:t>Visit their own profile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99503" y="692283"/>
            <a:ext cx="13882578" cy="10540362"/>
          </a:xfrm>
          <a:custGeom>
            <a:avLst/>
            <a:gdLst/>
            <a:ahLst/>
            <a:cxnLst/>
            <a:rect r="r" b="b" t="t" l="l"/>
            <a:pathLst>
              <a:path h="10540362" w="13882578">
                <a:moveTo>
                  <a:pt x="0" y="0"/>
                </a:moveTo>
                <a:lnTo>
                  <a:pt x="13882578" y="0"/>
                </a:lnTo>
                <a:lnTo>
                  <a:pt x="13882578" y="10540362"/>
                </a:lnTo>
                <a:lnTo>
                  <a:pt x="0" y="105403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37" r="0" b="-63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52754" y="1028700"/>
            <a:ext cx="4646749" cy="5032901"/>
            <a:chOff x="0" y="0"/>
            <a:chExt cx="6195666" cy="671053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04775"/>
              <a:ext cx="6195666" cy="25228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7700"/>
                </a:lnSpc>
                <a:spcBef>
                  <a:spcPct val="0"/>
                </a:spcBef>
              </a:pPr>
              <a:r>
                <a:rPr lang="en-US" sz="5500" spc="-55">
                  <a:solidFill>
                    <a:srgbClr val="000000"/>
                  </a:solidFill>
                  <a:latin typeface="DM Sans Bold"/>
                </a:rPr>
                <a:t>Post create page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816715"/>
              <a:ext cx="6195666" cy="38938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DM Sans"/>
                </a:rPr>
                <a:t>Users can create new post when they click on the new post button on the navbar.</a:t>
              </a:r>
            </a:p>
            <a:p>
              <a:pPr marL="518160" indent="-259080" lvl="1">
                <a:lnSpc>
                  <a:spcPts val="33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DM Sans"/>
                </a:rPr>
                <a:t>User can use the rich text editor to upload images, links, add category, NSFW, spoiler warning,... 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42912" y="1806588"/>
            <a:ext cx="13543715" cy="828934"/>
          </a:xfrm>
          <a:custGeom>
            <a:avLst/>
            <a:gdLst/>
            <a:ahLst/>
            <a:cxnLst/>
            <a:rect r="r" b="b" t="t" l="l"/>
            <a:pathLst>
              <a:path h="828934" w="13543715">
                <a:moveTo>
                  <a:pt x="0" y="0"/>
                </a:moveTo>
                <a:lnTo>
                  <a:pt x="13543715" y="0"/>
                </a:lnTo>
                <a:lnTo>
                  <a:pt x="13543715" y="828934"/>
                </a:lnTo>
                <a:lnTo>
                  <a:pt x="0" y="8289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990966" y="4458448"/>
            <a:ext cx="14454569" cy="2921100"/>
            <a:chOff x="0" y="0"/>
            <a:chExt cx="3806965" cy="7693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806965" cy="769343"/>
            </a:xfrm>
            <a:custGeom>
              <a:avLst/>
              <a:gdLst/>
              <a:ahLst/>
              <a:cxnLst/>
              <a:rect r="r" b="b" t="t" l="l"/>
              <a:pathLst>
                <a:path h="769343" w="3806965">
                  <a:moveTo>
                    <a:pt x="0" y="0"/>
                  </a:moveTo>
                  <a:lnTo>
                    <a:pt x="3806965" y="0"/>
                  </a:lnTo>
                  <a:lnTo>
                    <a:pt x="3806965" y="769343"/>
                  </a:lnTo>
                  <a:lnTo>
                    <a:pt x="0" y="769343"/>
                  </a:lnTo>
                  <a:close/>
                </a:path>
              </a:pathLst>
            </a:custGeom>
            <a:solidFill>
              <a:srgbClr val="E75A70">
                <a:alpha val="23922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3806965" cy="8169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true" rot="7314237">
            <a:off x="13916626" y="3392660"/>
            <a:ext cx="2734117" cy="772388"/>
          </a:xfrm>
          <a:custGeom>
            <a:avLst/>
            <a:gdLst/>
            <a:ahLst/>
            <a:cxnLst/>
            <a:rect r="r" b="b" t="t" l="l"/>
            <a:pathLst>
              <a:path h="772388" w="2734117">
                <a:moveTo>
                  <a:pt x="0" y="772388"/>
                </a:moveTo>
                <a:lnTo>
                  <a:pt x="2734117" y="772388"/>
                </a:lnTo>
                <a:lnTo>
                  <a:pt x="2734117" y="0"/>
                </a:lnTo>
                <a:lnTo>
                  <a:pt x="0" y="0"/>
                </a:lnTo>
                <a:lnTo>
                  <a:pt x="0" y="77238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301240" y="4931185"/>
            <a:ext cx="13685520" cy="1752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DM Sans"/>
              </a:rPr>
              <a:t>When users click on the avatar picture, they will be redirected to user pages which are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DM Sans Bold Italics"/>
              </a:rPr>
              <a:t>Post overview page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DM Sans Bold Italics"/>
              </a:rPr>
              <a:t>Account overview page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DM Sans Bold Italics"/>
              </a:rPr>
              <a:t>Edit information page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5006" y="1966459"/>
            <a:ext cx="10888296" cy="7381358"/>
          </a:xfrm>
          <a:custGeom>
            <a:avLst/>
            <a:gdLst/>
            <a:ahLst/>
            <a:cxnLst/>
            <a:rect r="r" b="b" t="t" l="l"/>
            <a:pathLst>
              <a:path h="7381358" w="10888296">
                <a:moveTo>
                  <a:pt x="0" y="0"/>
                </a:moveTo>
                <a:lnTo>
                  <a:pt x="10888296" y="0"/>
                </a:lnTo>
                <a:lnTo>
                  <a:pt x="10888296" y="7381357"/>
                </a:lnTo>
                <a:lnTo>
                  <a:pt x="0" y="73813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543302" y="2057400"/>
            <a:ext cx="6414762" cy="5887686"/>
            <a:chOff x="0" y="0"/>
            <a:chExt cx="1689485" cy="15506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89485" cy="1550666"/>
            </a:xfrm>
            <a:custGeom>
              <a:avLst/>
              <a:gdLst/>
              <a:ahLst/>
              <a:cxnLst/>
              <a:rect r="r" b="b" t="t" l="l"/>
              <a:pathLst>
                <a:path h="1550666" w="1689485">
                  <a:moveTo>
                    <a:pt x="0" y="0"/>
                  </a:moveTo>
                  <a:lnTo>
                    <a:pt x="1689485" y="0"/>
                  </a:lnTo>
                  <a:lnTo>
                    <a:pt x="1689485" y="1550666"/>
                  </a:lnTo>
                  <a:lnTo>
                    <a:pt x="0" y="1550666"/>
                  </a:lnTo>
                  <a:close/>
                </a:path>
              </a:pathLst>
            </a:custGeom>
            <a:solidFill>
              <a:srgbClr val="D2F0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689485" cy="1598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5400000">
            <a:off x="13508336" y="7836883"/>
            <a:ext cx="1907635" cy="577060"/>
          </a:xfrm>
          <a:custGeom>
            <a:avLst/>
            <a:gdLst/>
            <a:ahLst/>
            <a:cxnLst/>
            <a:rect r="r" b="b" t="t" l="l"/>
            <a:pathLst>
              <a:path h="577060" w="1907635">
                <a:moveTo>
                  <a:pt x="0" y="0"/>
                </a:moveTo>
                <a:lnTo>
                  <a:pt x="1907635" y="0"/>
                </a:lnTo>
                <a:lnTo>
                  <a:pt x="1907635" y="577059"/>
                </a:lnTo>
                <a:lnTo>
                  <a:pt x="0" y="5770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543302" y="2391420"/>
            <a:ext cx="6414762" cy="5494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DM Sans"/>
              </a:rPr>
              <a:t>User can see all of their posts (</a:t>
            </a:r>
            <a:r>
              <a:rPr lang="en-US" sz="2400">
                <a:solidFill>
                  <a:srgbClr val="000000"/>
                </a:solidFill>
                <a:latin typeface="DM Sans Bold"/>
              </a:rPr>
              <a:t>draft /published</a:t>
            </a:r>
            <a:r>
              <a:rPr lang="en-US" sz="2400">
                <a:solidFill>
                  <a:srgbClr val="000000"/>
                </a:solidFill>
                <a:latin typeface="DM Sans"/>
              </a:rPr>
              <a:t>) 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DM Sans"/>
              </a:rPr>
              <a:t>User can view every individual post </a:t>
            </a:r>
            <a:r>
              <a:rPr lang="en-US" sz="2400">
                <a:solidFill>
                  <a:srgbClr val="000000"/>
                </a:solidFill>
                <a:latin typeface="DM Sans Bold"/>
              </a:rPr>
              <a:t>by clicking on the post in the published post column.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DM Sans"/>
              </a:rPr>
              <a:t>Every post row includes its post title in the left and quick functional button combo in the right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DM Sans"/>
              </a:rPr>
              <a:t>Click on “delete” will show up a modal to confirm their action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DM Sans"/>
              </a:rPr>
              <a:t>Click on “edit” button will open </a:t>
            </a:r>
            <a:r>
              <a:rPr lang="en-US" sz="2400">
                <a:solidFill>
                  <a:srgbClr val="000000"/>
                </a:solidFill>
                <a:latin typeface="DM Sans Bold"/>
              </a:rPr>
              <a:t>post editor page</a:t>
            </a:r>
          </a:p>
          <a:p>
            <a:pPr>
              <a:lnSpc>
                <a:spcPts val="3359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655006" y="674017"/>
            <a:ext cx="8488994" cy="1529765"/>
            <a:chOff x="0" y="0"/>
            <a:chExt cx="11318659" cy="203968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104775"/>
              <a:ext cx="11318659" cy="12206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7700"/>
                </a:lnSpc>
                <a:spcBef>
                  <a:spcPct val="0"/>
                </a:spcBef>
              </a:pPr>
              <a:r>
                <a:rPr lang="en-US" sz="5500" spc="-55">
                  <a:solidFill>
                    <a:srgbClr val="000000"/>
                  </a:solidFill>
                  <a:latin typeface="DM Sans Bold"/>
                </a:rPr>
                <a:t>Post overview page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514542"/>
              <a:ext cx="11318659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1734705" y="9031605"/>
            <a:ext cx="5420519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 Bold Italics"/>
              </a:rPr>
              <a:t>CRUD (Create, Read, Update, Delete)</a:t>
            </a:r>
          </a:p>
        </p:txBody>
      </p:sp>
      <p:sp>
        <p:nvSpPr>
          <p:cNvPr name="AutoShape 12" id="12"/>
          <p:cNvSpPr/>
          <p:nvPr/>
        </p:nvSpPr>
        <p:spPr>
          <a:xfrm>
            <a:off x="9709589" y="1287053"/>
            <a:ext cx="1052055" cy="144952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10826" y="-502883"/>
            <a:ext cx="13167806" cy="11911378"/>
          </a:xfrm>
          <a:custGeom>
            <a:avLst/>
            <a:gdLst/>
            <a:ahLst/>
            <a:cxnLst/>
            <a:rect r="r" b="b" t="t" l="l"/>
            <a:pathLst>
              <a:path h="11911378" w="13167806">
                <a:moveTo>
                  <a:pt x="0" y="0"/>
                </a:moveTo>
                <a:lnTo>
                  <a:pt x="13167805" y="0"/>
                </a:lnTo>
                <a:lnTo>
                  <a:pt x="13167805" y="11911378"/>
                </a:lnTo>
                <a:lnTo>
                  <a:pt x="0" y="119113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55006" y="1495569"/>
            <a:ext cx="8488994" cy="1529765"/>
            <a:chOff x="0" y="0"/>
            <a:chExt cx="11318659" cy="203968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04775"/>
              <a:ext cx="11318659" cy="12206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7700"/>
                </a:lnSpc>
                <a:spcBef>
                  <a:spcPct val="0"/>
                </a:spcBef>
              </a:pPr>
              <a:r>
                <a:rPr lang="en-US" sz="5500" spc="-55">
                  <a:solidFill>
                    <a:srgbClr val="000000"/>
                  </a:solidFill>
                  <a:latin typeface="DM Sans Bold"/>
                </a:rPr>
                <a:t>Post page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514542"/>
              <a:ext cx="11318659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85093" y="3994038"/>
            <a:ext cx="5272117" cy="3363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DM Sans"/>
              </a:rPr>
              <a:t>Features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DM Sans"/>
              </a:rPr>
              <a:t>Includes post title, created date, content rating, author name and post content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DM Sans"/>
              </a:rPr>
              <a:t>Authorized users (users that already logged in) can leave their comments in the comment section below.</a:t>
            </a:r>
          </a:p>
        </p:txBody>
      </p:sp>
      <p:sp>
        <p:nvSpPr>
          <p:cNvPr name="Freeform 7" id="7"/>
          <p:cNvSpPr/>
          <p:nvPr/>
        </p:nvSpPr>
        <p:spPr>
          <a:xfrm flipH="true" flipV="true" rot="806319">
            <a:off x="4762351" y="1505429"/>
            <a:ext cx="1608335" cy="3039808"/>
          </a:xfrm>
          <a:custGeom>
            <a:avLst/>
            <a:gdLst/>
            <a:ahLst/>
            <a:cxnLst/>
            <a:rect r="r" b="b" t="t" l="l"/>
            <a:pathLst>
              <a:path h="3039808" w="1608335">
                <a:moveTo>
                  <a:pt x="1608335" y="3039809"/>
                </a:moveTo>
                <a:lnTo>
                  <a:pt x="0" y="3039809"/>
                </a:lnTo>
                <a:lnTo>
                  <a:pt x="0" y="0"/>
                </a:lnTo>
                <a:lnTo>
                  <a:pt x="1608335" y="0"/>
                </a:lnTo>
                <a:lnTo>
                  <a:pt x="1608335" y="303980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97407">
            <a:off x="4199460" y="6971122"/>
            <a:ext cx="2734117" cy="772388"/>
          </a:xfrm>
          <a:custGeom>
            <a:avLst/>
            <a:gdLst/>
            <a:ahLst/>
            <a:cxnLst/>
            <a:rect r="r" b="b" t="t" l="l"/>
            <a:pathLst>
              <a:path h="772388" w="2734117">
                <a:moveTo>
                  <a:pt x="0" y="0"/>
                </a:moveTo>
                <a:lnTo>
                  <a:pt x="2734117" y="0"/>
                </a:lnTo>
                <a:lnTo>
                  <a:pt x="2734117" y="772388"/>
                </a:lnTo>
                <a:lnTo>
                  <a:pt x="0" y="7723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68518" y="791444"/>
            <a:ext cx="12219482" cy="9495556"/>
          </a:xfrm>
          <a:custGeom>
            <a:avLst/>
            <a:gdLst/>
            <a:ahLst/>
            <a:cxnLst/>
            <a:rect r="r" b="b" t="t" l="l"/>
            <a:pathLst>
              <a:path h="9495556" w="12219482">
                <a:moveTo>
                  <a:pt x="0" y="0"/>
                </a:moveTo>
                <a:lnTo>
                  <a:pt x="12219482" y="0"/>
                </a:lnTo>
                <a:lnTo>
                  <a:pt x="12219482" y="9495556"/>
                </a:lnTo>
                <a:lnTo>
                  <a:pt x="0" y="9495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5127285">
            <a:off x="7019023" y="1762716"/>
            <a:ext cx="871569" cy="2605233"/>
          </a:xfrm>
          <a:custGeom>
            <a:avLst/>
            <a:gdLst/>
            <a:ahLst/>
            <a:cxnLst/>
            <a:rect r="r" b="b" t="t" l="l"/>
            <a:pathLst>
              <a:path h="2605233" w="871569">
                <a:moveTo>
                  <a:pt x="871568" y="0"/>
                </a:moveTo>
                <a:lnTo>
                  <a:pt x="0" y="0"/>
                </a:lnTo>
                <a:lnTo>
                  <a:pt x="0" y="2605233"/>
                </a:lnTo>
                <a:lnTo>
                  <a:pt x="871568" y="2605233"/>
                </a:lnTo>
                <a:lnTo>
                  <a:pt x="8715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55006" y="674017"/>
            <a:ext cx="8488994" cy="1529765"/>
            <a:chOff x="0" y="0"/>
            <a:chExt cx="11318659" cy="203968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04775"/>
              <a:ext cx="11318659" cy="12206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7700"/>
                </a:lnSpc>
                <a:spcBef>
                  <a:spcPct val="0"/>
                </a:spcBef>
              </a:pPr>
              <a:r>
                <a:rPr lang="en-US" sz="5500" spc="-55">
                  <a:solidFill>
                    <a:srgbClr val="000000"/>
                  </a:solidFill>
                  <a:latin typeface="DM Sans Bold"/>
                </a:rPr>
                <a:t>Post editor page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514542"/>
              <a:ext cx="11318659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44230" y="2310413"/>
            <a:ext cx="6300093" cy="3525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DM Sans"/>
              </a:rPr>
              <a:t>Features: </a:t>
            </a:r>
          </a:p>
          <a:p>
            <a:pPr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DM Sans"/>
              </a:rPr>
              <a:t>Includes a title text field; a rich text editor that allows users to add image and modify text styles; options for content rating, category, add spoiler/nsfw warning.</a:t>
            </a:r>
          </a:p>
          <a:p>
            <a:pPr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DM Sans"/>
              </a:rPr>
              <a:t>Users can choose to save their post as a draft or publish/delete it.</a:t>
            </a:r>
          </a:p>
          <a:p>
            <a:pPr>
              <a:lnSpc>
                <a:spcPts val="3080"/>
              </a:lnSpc>
            </a:pPr>
          </a:p>
          <a:p>
            <a:pPr>
              <a:lnSpc>
                <a:spcPts val="3080"/>
              </a:lnSpc>
            </a:pPr>
          </a:p>
        </p:txBody>
      </p:sp>
      <p:sp>
        <p:nvSpPr>
          <p:cNvPr name="AutoShape 8" id="8"/>
          <p:cNvSpPr/>
          <p:nvPr/>
        </p:nvSpPr>
        <p:spPr>
          <a:xfrm>
            <a:off x="4430824" y="4810967"/>
            <a:ext cx="10932531" cy="1024965"/>
          </a:xfrm>
          <a:prstGeom prst="line">
            <a:avLst/>
          </a:prstGeom>
          <a:ln cap="rnd" w="104775">
            <a:solidFill>
              <a:srgbClr val="B55005"/>
            </a:solidFill>
            <a:prstDash val="sysDash"/>
            <a:headEnd type="none" len="sm" w="sm"/>
            <a:tailEnd type="triangle" len="med" w="lg"/>
          </a:ln>
        </p:spPr>
      </p:sp>
      <p:sp>
        <p:nvSpPr>
          <p:cNvPr name="AutoShape 9" id="9"/>
          <p:cNvSpPr/>
          <p:nvPr/>
        </p:nvSpPr>
        <p:spPr>
          <a:xfrm flipV="true">
            <a:off x="5525447" y="3602974"/>
            <a:ext cx="9842798" cy="494011"/>
          </a:xfrm>
          <a:prstGeom prst="line">
            <a:avLst/>
          </a:prstGeom>
          <a:ln cap="rnd" w="57150">
            <a:solidFill>
              <a:srgbClr val="43C466"/>
            </a:solidFill>
            <a:prstDash val="sysDash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11786" y="1876942"/>
            <a:ext cx="12564957" cy="8517994"/>
          </a:xfrm>
          <a:custGeom>
            <a:avLst/>
            <a:gdLst/>
            <a:ahLst/>
            <a:cxnLst/>
            <a:rect r="r" b="b" t="t" l="l"/>
            <a:pathLst>
              <a:path h="8517994" w="12564957">
                <a:moveTo>
                  <a:pt x="0" y="0"/>
                </a:moveTo>
                <a:lnTo>
                  <a:pt x="12564957" y="0"/>
                </a:lnTo>
                <a:lnTo>
                  <a:pt x="12564957" y="8517994"/>
                </a:lnTo>
                <a:lnTo>
                  <a:pt x="0" y="85179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55006" y="674017"/>
            <a:ext cx="8859955" cy="1529765"/>
            <a:chOff x="0" y="0"/>
            <a:chExt cx="11813273" cy="203968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04775"/>
              <a:ext cx="11813273" cy="12206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7700"/>
                </a:lnSpc>
                <a:spcBef>
                  <a:spcPct val="0"/>
                </a:spcBef>
              </a:pPr>
              <a:r>
                <a:rPr lang="en-US" sz="5500" spc="-55">
                  <a:solidFill>
                    <a:srgbClr val="000000"/>
                  </a:solidFill>
                  <a:latin typeface="DM Sans Bold"/>
                </a:rPr>
                <a:t>Edit user information page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514542"/>
              <a:ext cx="11813273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98520" y="3152219"/>
            <a:ext cx="5841674" cy="2525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DM Sans"/>
              </a:rPr>
              <a:t>Authorized users can edit their own public information (display name, avatar, location), login credentials and upload their own profile picture.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DM Sans"/>
              </a:rPr>
              <a:t>Any change will not be made until they click on “save changes” button.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24805" y="1571583"/>
            <a:ext cx="13966819" cy="9461610"/>
          </a:xfrm>
          <a:custGeom>
            <a:avLst/>
            <a:gdLst/>
            <a:ahLst/>
            <a:cxnLst/>
            <a:rect r="r" b="b" t="t" l="l"/>
            <a:pathLst>
              <a:path h="9461610" w="13966819">
                <a:moveTo>
                  <a:pt x="0" y="0"/>
                </a:moveTo>
                <a:lnTo>
                  <a:pt x="13966818" y="0"/>
                </a:lnTo>
                <a:lnTo>
                  <a:pt x="13966818" y="9461610"/>
                </a:lnTo>
                <a:lnTo>
                  <a:pt x="0" y="9461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52590" y="165100"/>
            <a:ext cx="7320915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Account Overview Page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6426" y="3308705"/>
            <a:ext cx="4355057" cy="1255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DM Sans"/>
              </a:rPr>
              <a:t>Users can view their display name, number of posts, location, user id,...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7459980"/>
            <a:ext cx="18288000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u="sng">
                <a:solidFill>
                  <a:srgbClr val="FFFFFF"/>
                </a:solidFill>
                <a:latin typeface="DM Sans Bold Italics"/>
                <a:hlinkClick r:id="rId3" tooltip="https://whimsical.com/blogging-8FgJkBJx2VHsuLZ98KUnr2"/>
              </a:rPr>
              <a:t>Check out the wireframe link: https://whimsical.com/blogging-8FgJkBJx2VHsuLZ98KUnr2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682357" y="4706504"/>
            <a:ext cx="6246646" cy="991769"/>
            <a:chOff x="0" y="0"/>
            <a:chExt cx="7920195" cy="12574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920196" cy="1257475"/>
            </a:xfrm>
            <a:custGeom>
              <a:avLst/>
              <a:gdLst/>
              <a:ahLst/>
              <a:cxnLst/>
              <a:rect r="r" b="b" t="t" l="l"/>
              <a:pathLst>
                <a:path h="1257475" w="7920196">
                  <a:moveTo>
                    <a:pt x="7795735" y="1257475"/>
                  </a:moveTo>
                  <a:lnTo>
                    <a:pt x="124460" y="1257475"/>
                  </a:lnTo>
                  <a:cubicBezTo>
                    <a:pt x="55880" y="1257475"/>
                    <a:pt x="0" y="1201595"/>
                    <a:pt x="0" y="1133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795735" y="0"/>
                  </a:lnTo>
                  <a:cubicBezTo>
                    <a:pt x="7864315" y="0"/>
                    <a:pt x="7920196" y="55880"/>
                    <a:pt x="7920196" y="124460"/>
                  </a:cubicBezTo>
                  <a:lnTo>
                    <a:pt x="7920196" y="1133015"/>
                  </a:lnTo>
                  <a:cubicBezTo>
                    <a:pt x="7920196" y="1201595"/>
                    <a:pt x="7864315" y="1257475"/>
                    <a:pt x="7795735" y="125747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358997" y="4706504"/>
            <a:ext cx="6246646" cy="991769"/>
            <a:chOff x="0" y="0"/>
            <a:chExt cx="7920195" cy="12574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20196" cy="1257475"/>
            </a:xfrm>
            <a:custGeom>
              <a:avLst/>
              <a:gdLst/>
              <a:ahLst/>
              <a:cxnLst/>
              <a:rect r="r" b="b" t="t" l="l"/>
              <a:pathLst>
                <a:path h="1257475" w="7920196">
                  <a:moveTo>
                    <a:pt x="7795735" y="1257475"/>
                  </a:moveTo>
                  <a:lnTo>
                    <a:pt x="124460" y="1257475"/>
                  </a:lnTo>
                  <a:cubicBezTo>
                    <a:pt x="55880" y="1257475"/>
                    <a:pt x="0" y="1201595"/>
                    <a:pt x="0" y="1133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795735" y="0"/>
                  </a:lnTo>
                  <a:cubicBezTo>
                    <a:pt x="7864315" y="0"/>
                    <a:pt x="7920196" y="55880"/>
                    <a:pt x="7920196" y="124460"/>
                  </a:cubicBezTo>
                  <a:lnTo>
                    <a:pt x="7920196" y="1133015"/>
                  </a:lnTo>
                  <a:cubicBezTo>
                    <a:pt x="7920196" y="1201595"/>
                    <a:pt x="7864315" y="1257475"/>
                    <a:pt x="7795735" y="125747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2682357" y="6393057"/>
            <a:ext cx="6246646" cy="991769"/>
            <a:chOff x="0" y="0"/>
            <a:chExt cx="7920195" cy="12574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920196" cy="1257475"/>
            </a:xfrm>
            <a:custGeom>
              <a:avLst/>
              <a:gdLst/>
              <a:ahLst/>
              <a:cxnLst/>
              <a:rect r="r" b="b" t="t" l="l"/>
              <a:pathLst>
                <a:path h="1257475" w="7920196">
                  <a:moveTo>
                    <a:pt x="7795735" y="1257475"/>
                  </a:moveTo>
                  <a:lnTo>
                    <a:pt x="124460" y="1257475"/>
                  </a:lnTo>
                  <a:cubicBezTo>
                    <a:pt x="55880" y="1257475"/>
                    <a:pt x="0" y="1201595"/>
                    <a:pt x="0" y="1133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795735" y="0"/>
                  </a:lnTo>
                  <a:cubicBezTo>
                    <a:pt x="7864315" y="0"/>
                    <a:pt x="7920196" y="55880"/>
                    <a:pt x="7920196" y="124460"/>
                  </a:cubicBezTo>
                  <a:lnTo>
                    <a:pt x="7920196" y="1133015"/>
                  </a:lnTo>
                  <a:cubicBezTo>
                    <a:pt x="7920196" y="1201595"/>
                    <a:pt x="7864315" y="1257475"/>
                    <a:pt x="7795735" y="125747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9358997" y="6393057"/>
            <a:ext cx="6246646" cy="991769"/>
            <a:chOff x="0" y="0"/>
            <a:chExt cx="7920195" cy="12574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920196" cy="1257475"/>
            </a:xfrm>
            <a:custGeom>
              <a:avLst/>
              <a:gdLst/>
              <a:ahLst/>
              <a:cxnLst/>
              <a:rect r="r" b="b" t="t" l="l"/>
              <a:pathLst>
                <a:path h="1257475" w="7920196">
                  <a:moveTo>
                    <a:pt x="7795735" y="1257475"/>
                  </a:moveTo>
                  <a:lnTo>
                    <a:pt x="124460" y="1257475"/>
                  </a:lnTo>
                  <a:cubicBezTo>
                    <a:pt x="55880" y="1257475"/>
                    <a:pt x="0" y="1201595"/>
                    <a:pt x="0" y="1133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795735" y="0"/>
                  </a:lnTo>
                  <a:cubicBezTo>
                    <a:pt x="7864315" y="0"/>
                    <a:pt x="7920196" y="55880"/>
                    <a:pt x="7920196" y="124460"/>
                  </a:cubicBezTo>
                  <a:lnTo>
                    <a:pt x="7920196" y="1133015"/>
                  </a:lnTo>
                  <a:cubicBezTo>
                    <a:pt x="7920196" y="1201595"/>
                    <a:pt x="7864315" y="1257475"/>
                    <a:pt x="7795735" y="125747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2682357" y="4706504"/>
            <a:ext cx="1006797" cy="991769"/>
            <a:chOff x="0" y="0"/>
            <a:chExt cx="1276530" cy="12574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76530" cy="1257475"/>
            </a:xfrm>
            <a:custGeom>
              <a:avLst/>
              <a:gdLst/>
              <a:ahLst/>
              <a:cxnLst/>
              <a:rect r="r" b="b" t="t" l="l"/>
              <a:pathLst>
                <a:path h="1257475" w="1276530">
                  <a:moveTo>
                    <a:pt x="1152070" y="1257475"/>
                  </a:moveTo>
                  <a:lnTo>
                    <a:pt x="124460" y="1257475"/>
                  </a:lnTo>
                  <a:cubicBezTo>
                    <a:pt x="55880" y="1257475"/>
                    <a:pt x="0" y="1201595"/>
                    <a:pt x="0" y="1133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52070" y="0"/>
                  </a:lnTo>
                  <a:cubicBezTo>
                    <a:pt x="1220650" y="0"/>
                    <a:pt x="1276530" y="55880"/>
                    <a:pt x="1276530" y="124460"/>
                  </a:cubicBezTo>
                  <a:lnTo>
                    <a:pt x="1276530" y="1133015"/>
                  </a:lnTo>
                  <a:cubicBezTo>
                    <a:pt x="1276530" y="1201595"/>
                    <a:pt x="1220650" y="1257475"/>
                    <a:pt x="1152070" y="1257475"/>
                  </a:cubicBezTo>
                  <a:close/>
                </a:path>
              </a:pathLst>
            </a:custGeom>
            <a:solidFill>
              <a:srgbClr val="FFCC4D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682357" y="6393057"/>
            <a:ext cx="1006797" cy="991769"/>
            <a:chOff x="0" y="0"/>
            <a:chExt cx="1276530" cy="12574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76530" cy="1257475"/>
            </a:xfrm>
            <a:custGeom>
              <a:avLst/>
              <a:gdLst/>
              <a:ahLst/>
              <a:cxnLst/>
              <a:rect r="r" b="b" t="t" l="l"/>
              <a:pathLst>
                <a:path h="1257475" w="1276530">
                  <a:moveTo>
                    <a:pt x="1152070" y="1257475"/>
                  </a:moveTo>
                  <a:lnTo>
                    <a:pt x="124460" y="1257475"/>
                  </a:lnTo>
                  <a:cubicBezTo>
                    <a:pt x="55880" y="1257475"/>
                    <a:pt x="0" y="1201595"/>
                    <a:pt x="0" y="1133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52070" y="0"/>
                  </a:lnTo>
                  <a:cubicBezTo>
                    <a:pt x="1220650" y="0"/>
                    <a:pt x="1276530" y="55880"/>
                    <a:pt x="1276530" y="124460"/>
                  </a:cubicBezTo>
                  <a:lnTo>
                    <a:pt x="1276530" y="1133015"/>
                  </a:lnTo>
                  <a:cubicBezTo>
                    <a:pt x="1276530" y="1201595"/>
                    <a:pt x="1220650" y="1257475"/>
                    <a:pt x="1152070" y="1257475"/>
                  </a:cubicBezTo>
                  <a:close/>
                </a:path>
              </a:pathLst>
            </a:custGeom>
            <a:solidFill>
              <a:srgbClr val="FFCC4D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358997" y="4706504"/>
            <a:ext cx="1006797" cy="991769"/>
            <a:chOff x="0" y="0"/>
            <a:chExt cx="1276530" cy="12574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76530" cy="1257475"/>
            </a:xfrm>
            <a:custGeom>
              <a:avLst/>
              <a:gdLst/>
              <a:ahLst/>
              <a:cxnLst/>
              <a:rect r="r" b="b" t="t" l="l"/>
              <a:pathLst>
                <a:path h="1257475" w="1276530">
                  <a:moveTo>
                    <a:pt x="1152070" y="1257475"/>
                  </a:moveTo>
                  <a:lnTo>
                    <a:pt x="124460" y="1257475"/>
                  </a:lnTo>
                  <a:cubicBezTo>
                    <a:pt x="55880" y="1257475"/>
                    <a:pt x="0" y="1201595"/>
                    <a:pt x="0" y="1133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52070" y="0"/>
                  </a:lnTo>
                  <a:cubicBezTo>
                    <a:pt x="1220650" y="0"/>
                    <a:pt x="1276530" y="55880"/>
                    <a:pt x="1276530" y="124460"/>
                  </a:cubicBezTo>
                  <a:lnTo>
                    <a:pt x="1276530" y="1133015"/>
                  </a:lnTo>
                  <a:cubicBezTo>
                    <a:pt x="1276530" y="1201595"/>
                    <a:pt x="1220650" y="1257475"/>
                    <a:pt x="1152070" y="1257475"/>
                  </a:cubicBezTo>
                  <a:close/>
                </a:path>
              </a:pathLst>
            </a:custGeom>
            <a:solidFill>
              <a:srgbClr val="FFCC4D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358997" y="6393057"/>
            <a:ext cx="1006797" cy="991769"/>
            <a:chOff x="0" y="0"/>
            <a:chExt cx="1276530" cy="12574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76530" cy="1257475"/>
            </a:xfrm>
            <a:custGeom>
              <a:avLst/>
              <a:gdLst/>
              <a:ahLst/>
              <a:cxnLst/>
              <a:rect r="r" b="b" t="t" l="l"/>
              <a:pathLst>
                <a:path h="1257475" w="1276530">
                  <a:moveTo>
                    <a:pt x="1152070" y="1257475"/>
                  </a:moveTo>
                  <a:lnTo>
                    <a:pt x="124460" y="1257475"/>
                  </a:lnTo>
                  <a:cubicBezTo>
                    <a:pt x="55880" y="1257475"/>
                    <a:pt x="0" y="1201595"/>
                    <a:pt x="0" y="1133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52070" y="0"/>
                  </a:lnTo>
                  <a:cubicBezTo>
                    <a:pt x="1220650" y="0"/>
                    <a:pt x="1276530" y="55880"/>
                    <a:pt x="1276530" y="124460"/>
                  </a:cubicBezTo>
                  <a:lnTo>
                    <a:pt x="1276530" y="1133015"/>
                  </a:lnTo>
                  <a:cubicBezTo>
                    <a:pt x="1276530" y="1201595"/>
                    <a:pt x="1220650" y="1257475"/>
                    <a:pt x="1152070" y="1257475"/>
                  </a:cubicBezTo>
                  <a:close/>
                </a:path>
              </a:pathLst>
            </a:custGeom>
            <a:solidFill>
              <a:srgbClr val="FFCC4D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5200129" y="2216546"/>
            <a:ext cx="7887742" cy="1461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779"/>
              </a:lnSpc>
              <a:spcBef>
                <a:spcPct val="0"/>
              </a:spcBef>
            </a:pPr>
            <a:r>
              <a:rPr lang="en-US" sz="7699" spc="-76">
                <a:solidFill>
                  <a:srgbClr val="FFFFFF"/>
                </a:solidFill>
                <a:latin typeface="ITC American Typewriter Light"/>
              </a:rPr>
              <a:t>Overview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024638" y="4911204"/>
            <a:ext cx="4497113" cy="441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 spc="-26">
                <a:solidFill>
                  <a:srgbClr val="000000"/>
                </a:solidFill>
                <a:latin typeface="DM Sans"/>
              </a:rPr>
              <a:t>Team members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024638" y="6597756"/>
            <a:ext cx="4120319" cy="441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 spc="-26">
                <a:solidFill>
                  <a:srgbClr val="000000"/>
                </a:solidFill>
                <a:latin typeface="DM Sans"/>
              </a:rPr>
              <a:t>Requirements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611478" y="4930254"/>
            <a:ext cx="4786075" cy="441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 spc="-26">
                <a:solidFill>
                  <a:srgbClr val="000000"/>
                </a:solidFill>
                <a:latin typeface="DM Sans"/>
              </a:rPr>
              <a:t>What is this application?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611478" y="6445954"/>
            <a:ext cx="4786075" cy="900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 spc="-25" strike="noStrike" u="none">
                <a:solidFill>
                  <a:srgbClr val="000000"/>
                </a:solidFill>
                <a:latin typeface="DM Sans"/>
              </a:rPr>
              <a:t>Wireframes and details description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934056" y="4871912"/>
            <a:ext cx="503399" cy="594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54"/>
              </a:lnSpc>
              <a:spcBef>
                <a:spcPct val="0"/>
              </a:spcBef>
            </a:pPr>
            <a:r>
              <a:rPr lang="en-US" sz="3467" spc="-34">
                <a:solidFill>
                  <a:srgbClr val="FFFFFF"/>
                </a:solidFill>
                <a:latin typeface="DM Sans Bold"/>
              </a:rPr>
              <a:t>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610697" y="4871912"/>
            <a:ext cx="503399" cy="594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54"/>
              </a:lnSpc>
              <a:spcBef>
                <a:spcPct val="0"/>
              </a:spcBef>
            </a:pPr>
            <a:r>
              <a:rPr lang="en-US" sz="3467" spc="-34">
                <a:solidFill>
                  <a:srgbClr val="FFFFFF"/>
                </a:solidFill>
                <a:latin typeface="DM Sans Bold"/>
              </a:rPr>
              <a:t>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934056" y="6558464"/>
            <a:ext cx="503399" cy="594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54"/>
              </a:lnSpc>
              <a:spcBef>
                <a:spcPct val="0"/>
              </a:spcBef>
            </a:pPr>
            <a:r>
              <a:rPr lang="en-US" sz="3467" spc="-34">
                <a:solidFill>
                  <a:srgbClr val="FFFFFF"/>
                </a:solidFill>
                <a:latin typeface="DM Sans Bold"/>
              </a:rPr>
              <a:t>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610697" y="6558464"/>
            <a:ext cx="503399" cy="594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54"/>
              </a:lnSpc>
              <a:spcBef>
                <a:spcPct val="0"/>
              </a:spcBef>
            </a:pPr>
            <a:r>
              <a:rPr lang="en-US" sz="3467" spc="-34">
                <a:solidFill>
                  <a:srgbClr val="FFFFFF"/>
                </a:solidFill>
                <a:latin typeface="DM Sans Bold"/>
              </a:rPr>
              <a:t>4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23295" y="4890150"/>
            <a:ext cx="2296719" cy="2296719"/>
          </a:xfrm>
          <a:custGeom>
            <a:avLst/>
            <a:gdLst/>
            <a:ahLst/>
            <a:cxnLst/>
            <a:rect r="r" b="b" t="t" l="l"/>
            <a:pathLst>
              <a:path h="2296719" w="2296719">
                <a:moveTo>
                  <a:pt x="0" y="0"/>
                </a:moveTo>
                <a:lnTo>
                  <a:pt x="2296719" y="0"/>
                </a:lnTo>
                <a:lnTo>
                  <a:pt x="2296719" y="2296719"/>
                </a:lnTo>
                <a:lnTo>
                  <a:pt x="0" y="22967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648126" y="4890150"/>
            <a:ext cx="2296719" cy="2296719"/>
          </a:xfrm>
          <a:custGeom>
            <a:avLst/>
            <a:gdLst/>
            <a:ahLst/>
            <a:cxnLst/>
            <a:rect r="r" b="b" t="t" l="l"/>
            <a:pathLst>
              <a:path h="2296719" w="2296719">
                <a:moveTo>
                  <a:pt x="0" y="0"/>
                </a:moveTo>
                <a:lnTo>
                  <a:pt x="2296719" y="0"/>
                </a:lnTo>
                <a:lnTo>
                  <a:pt x="2296719" y="2296719"/>
                </a:lnTo>
                <a:lnTo>
                  <a:pt x="0" y="22967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842531" y="6038510"/>
            <a:ext cx="1858248" cy="355390"/>
          </a:xfrm>
          <a:custGeom>
            <a:avLst/>
            <a:gdLst/>
            <a:ahLst/>
            <a:cxnLst/>
            <a:rect r="r" b="b" t="t" l="l"/>
            <a:pathLst>
              <a:path h="355390" w="1858248">
                <a:moveTo>
                  <a:pt x="0" y="0"/>
                </a:moveTo>
                <a:lnTo>
                  <a:pt x="1858248" y="0"/>
                </a:lnTo>
                <a:lnTo>
                  <a:pt x="1858248" y="355390"/>
                </a:lnTo>
                <a:lnTo>
                  <a:pt x="0" y="3553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001782" y="1469571"/>
            <a:ext cx="6284436" cy="2086052"/>
            <a:chOff x="0" y="0"/>
            <a:chExt cx="8379247" cy="278140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0"/>
              <a:ext cx="8379247" cy="1211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7699"/>
                </a:lnSpc>
                <a:spcBef>
                  <a:spcPct val="0"/>
                </a:spcBef>
              </a:pPr>
              <a:r>
                <a:rPr lang="en-US" sz="5499" spc="-54">
                  <a:solidFill>
                    <a:srgbClr val="FFFFFF"/>
                  </a:solidFill>
                  <a:latin typeface="DM Sans Bold"/>
                </a:rPr>
                <a:t>Team Members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697458"/>
              <a:ext cx="8379247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DM Sans Bold"/>
                </a:rPr>
                <a:t>Chinh and Truong are two members in charge of this project.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324939" y="7421880"/>
            <a:ext cx="317103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Space Mono"/>
              </a:rPr>
              <a:t>Chinh - Developer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314442" y="7412355"/>
            <a:ext cx="335756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Space Mono"/>
              </a:rPr>
              <a:t>Truong - Developer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1633" y="2156203"/>
            <a:ext cx="17384733" cy="8842742"/>
            <a:chOff x="0" y="0"/>
            <a:chExt cx="9620467" cy="48934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20467" cy="4893449"/>
            </a:xfrm>
            <a:custGeom>
              <a:avLst/>
              <a:gdLst/>
              <a:ahLst/>
              <a:cxnLst/>
              <a:rect r="r" b="b" t="t" l="l"/>
              <a:pathLst>
                <a:path h="4893449" w="9620467">
                  <a:moveTo>
                    <a:pt x="9496007" y="4893449"/>
                  </a:moveTo>
                  <a:lnTo>
                    <a:pt x="124460" y="4893449"/>
                  </a:lnTo>
                  <a:cubicBezTo>
                    <a:pt x="55880" y="4893449"/>
                    <a:pt x="0" y="4837569"/>
                    <a:pt x="0" y="47689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96007" y="0"/>
                  </a:lnTo>
                  <a:cubicBezTo>
                    <a:pt x="9564587" y="0"/>
                    <a:pt x="9620467" y="55880"/>
                    <a:pt x="9620467" y="124460"/>
                  </a:cubicBezTo>
                  <a:lnTo>
                    <a:pt x="9620467" y="4768989"/>
                  </a:lnTo>
                  <a:cubicBezTo>
                    <a:pt x="9620467" y="4837569"/>
                    <a:pt x="9564587" y="4893449"/>
                    <a:pt x="9496007" y="4893449"/>
                  </a:cubicBezTo>
                  <a:close/>
                </a:path>
              </a:pathLst>
            </a:custGeom>
            <a:solidFill>
              <a:srgbClr val="000000">
                <a:alpha val="2745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620023" y="1615406"/>
            <a:ext cx="1081595" cy="1081595"/>
          </a:xfrm>
          <a:custGeom>
            <a:avLst/>
            <a:gdLst/>
            <a:ahLst/>
            <a:cxnLst/>
            <a:rect r="r" b="b" t="t" l="l"/>
            <a:pathLst>
              <a:path h="1081595" w="1081595">
                <a:moveTo>
                  <a:pt x="0" y="0"/>
                </a:moveTo>
                <a:lnTo>
                  <a:pt x="1081595" y="0"/>
                </a:lnTo>
                <a:lnTo>
                  <a:pt x="1081595" y="1081595"/>
                </a:lnTo>
                <a:lnTo>
                  <a:pt x="0" y="1081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287949" y="2178894"/>
            <a:ext cx="1091941" cy="1091941"/>
          </a:xfrm>
          <a:custGeom>
            <a:avLst/>
            <a:gdLst/>
            <a:ahLst/>
            <a:cxnLst/>
            <a:rect r="r" b="b" t="t" l="l"/>
            <a:pathLst>
              <a:path h="1091941" w="1091941">
                <a:moveTo>
                  <a:pt x="0" y="0"/>
                </a:moveTo>
                <a:lnTo>
                  <a:pt x="1091941" y="0"/>
                </a:lnTo>
                <a:lnTo>
                  <a:pt x="1091941" y="1091941"/>
                </a:lnTo>
                <a:lnTo>
                  <a:pt x="0" y="10919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049802" y="3897563"/>
            <a:ext cx="8013921" cy="1262350"/>
            <a:chOff x="0" y="0"/>
            <a:chExt cx="10685228" cy="1683134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0685228" cy="1683134"/>
              <a:chOff x="0" y="0"/>
              <a:chExt cx="5527014" cy="87061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5527014" cy="870614"/>
              </a:xfrm>
              <a:custGeom>
                <a:avLst/>
                <a:gdLst/>
                <a:ahLst/>
                <a:cxnLst/>
                <a:rect r="r" b="b" t="t" l="l"/>
                <a:pathLst>
                  <a:path h="870614" w="5527014">
                    <a:moveTo>
                      <a:pt x="5402554" y="870613"/>
                    </a:moveTo>
                    <a:lnTo>
                      <a:pt x="124460" y="870613"/>
                    </a:lnTo>
                    <a:cubicBezTo>
                      <a:pt x="55880" y="870613"/>
                      <a:pt x="0" y="814734"/>
                      <a:pt x="0" y="74615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402554" y="0"/>
                    </a:lnTo>
                    <a:cubicBezTo>
                      <a:pt x="5471134" y="0"/>
                      <a:pt x="5527014" y="55880"/>
                      <a:pt x="5527014" y="124460"/>
                    </a:cubicBezTo>
                    <a:lnTo>
                      <a:pt x="5527014" y="746154"/>
                    </a:lnTo>
                    <a:cubicBezTo>
                      <a:pt x="5527014" y="814734"/>
                      <a:pt x="5471134" y="870614"/>
                      <a:pt x="5402554" y="870614"/>
                    </a:cubicBezTo>
                    <a:close/>
                  </a:path>
                </a:pathLst>
              </a:custGeom>
              <a:solidFill>
                <a:srgbClr val="35A1F4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908660" y="432627"/>
              <a:ext cx="8867909" cy="8559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n-US" sz="2400">
                  <a:solidFill>
                    <a:srgbClr val="FFFFFF"/>
                  </a:solidFill>
                  <a:latin typeface="DM Sans"/>
                </a:rPr>
                <a:t>What film made you go through</a:t>
              </a:r>
            </a:p>
            <a:p>
              <a:pPr algn="ctr">
                <a:lnSpc>
                  <a:spcPts val="2400"/>
                </a:lnSpc>
              </a:pPr>
              <a:r>
                <a:rPr lang="en-US" sz="2400">
                  <a:solidFill>
                    <a:srgbClr val="FFFFFF"/>
                  </a:solidFill>
                  <a:latin typeface="DM Sans"/>
                </a:rPr>
                <a:t>emotions like this?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049802" y="5572714"/>
            <a:ext cx="8013921" cy="957550"/>
            <a:chOff x="0" y="0"/>
            <a:chExt cx="10685228" cy="1276734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0685228" cy="1276734"/>
              <a:chOff x="0" y="0"/>
              <a:chExt cx="5527014" cy="6604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5527014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5527014">
                    <a:moveTo>
                      <a:pt x="5402554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402554" y="0"/>
                    </a:lnTo>
                    <a:cubicBezTo>
                      <a:pt x="5471134" y="0"/>
                      <a:pt x="5527014" y="55880"/>
                      <a:pt x="5527014" y="124460"/>
                    </a:cubicBezTo>
                    <a:lnTo>
                      <a:pt x="5527014" y="535940"/>
                    </a:lnTo>
                    <a:cubicBezTo>
                      <a:pt x="5527014" y="604520"/>
                      <a:pt x="5471134" y="660400"/>
                      <a:pt x="5402554" y="660400"/>
                    </a:cubicBezTo>
                    <a:close/>
                  </a:path>
                </a:pathLst>
              </a:custGeom>
              <a:solidFill>
                <a:srgbClr val="35A1F4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908660" y="432627"/>
              <a:ext cx="8867909" cy="4495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n-US" sz="2400">
                  <a:solidFill>
                    <a:srgbClr val="FFFFFF"/>
                  </a:solidFill>
                  <a:latin typeface="DM Sans"/>
                </a:rPr>
                <a:t>Can you write down some of your thoughts? 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51633" y="4528738"/>
            <a:ext cx="6165788" cy="1165258"/>
            <a:chOff x="0" y="0"/>
            <a:chExt cx="8221050" cy="1553677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8221050" cy="1553677"/>
              <a:chOff x="0" y="0"/>
              <a:chExt cx="3283576" cy="6604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3283576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3283576">
                    <a:moveTo>
                      <a:pt x="3159116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159116" y="0"/>
                    </a:lnTo>
                    <a:cubicBezTo>
                      <a:pt x="3227696" y="0"/>
                      <a:pt x="3283576" y="55880"/>
                      <a:pt x="3283576" y="124460"/>
                    </a:cubicBezTo>
                    <a:lnTo>
                      <a:pt x="3283576" y="535940"/>
                    </a:lnTo>
                    <a:cubicBezTo>
                      <a:pt x="3283576" y="604520"/>
                      <a:pt x="3227696" y="660400"/>
                      <a:pt x="3159116" y="660400"/>
                    </a:cubicBezTo>
                    <a:close/>
                  </a:path>
                </a:pathLst>
              </a:custGeom>
              <a:solidFill>
                <a:srgbClr val="35A1F4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674338" y="537444"/>
              <a:ext cx="6872374" cy="450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30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The Godfather? I mean a lot of movies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51633" y="6211467"/>
            <a:ext cx="2640874" cy="1165258"/>
            <a:chOff x="0" y="0"/>
            <a:chExt cx="3521165" cy="1553677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3521165" cy="1553677"/>
              <a:chOff x="0" y="0"/>
              <a:chExt cx="1406391" cy="6604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406391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1406391">
                    <a:moveTo>
                      <a:pt x="1281931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281931" y="0"/>
                    </a:lnTo>
                    <a:cubicBezTo>
                      <a:pt x="1350511" y="0"/>
                      <a:pt x="1406391" y="55880"/>
                      <a:pt x="1406391" y="124460"/>
                    </a:cubicBezTo>
                    <a:lnTo>
                      <a:pt x="1406391" y="535940"/>
                    </a:lnTo>
                    <a:cubicBezTo>
                      <a:pt x="1406391" y="604520"/>
                      <a:pt x="1350511" y="660400"/>
                      <a:pt x="1281931" y="660400"/>
                    </a:cubicBezTo>
                    <a:close/>
                  </a:path>
                </a:pathLst>
              </a:custGeom>
              <a:solidFill>
                <a:srgbClr val="35A1F4"/>
              </a:solidFill>
            </p:spPr>
          </p:sp>
        </p:grpSp>
        <p:sp>
          <p:nvSpPr>
            <p:cNvPr name="TextBox 21" id="21"/>
            <p:cNvSpPr txBox="true"/>
            <p:nvPr/>
          </p:nvSpPr>
          <p:spPr>
            <a:xfrm rot="0">
              <a:off x="288826" y="537444"/>
              <a:ext cx="2943513" cy="450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30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Sure?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451633" y="7795825"/>
            <a:ext cx="5125633" cy="1165258"/>
            <a:chOff x="0" y="0"/>
            <a:chExt cx="6834177" cy="1553677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6834177" cy="1553677"/>
              <a:chOff x="0" y="0"/>
              <a:chExt cx="2729644" cy="6604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2729644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2729644">
                    <a:moveTo>
                      <a:pt x="2605184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605184" y="0"/>
                    </a:lnTo>
                    <a:cubicBezTo>
                      <a:pt x="2673764" y="0"/>
                      <a:pt x="2729644" y="55880"/>
                      <a:pt x="2729644" y="124460"/>
                    </a:cubicBezTo>
                    <a:lnTo>
                      <a:pt x="2729644" y="535940"/>
                    </a:lnTo>
                    <a:cubicBezTo>
                      <a:pt x="2729644" y="604520"/>
                      <a:pt x="2673764" y="660400"/>
                      <a:pt x="2605184" y="660400"/>
                    </a:cubicBezTo>
                    <a:close/>
                  </a:path>
                </a:pathLst>
              </a:custGeom>
              <a:solidFill>
                <a:srgbClr val="35A1F4"/>
              </a:solidFill>
            </p:spPr>
          </p:sp>
        </p:grpSp>
        <p:sp>
          <p:nvSpPr>
            <p:cNvPr name="TextBox 25" id="25"/>
            <p:cNvSpPr txBox="true"/>
            <p:nvPr/>
          </p:nvSpPr>
          <p:spPr>
            <a:xfrm rot="0">
              <a:off x="560579" y="537444"/>
              <a:ext cx="5713019" cy="450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30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Also how and where to share?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451633" y="9379582"/>
            <a:ext cx="3554008" cy="1165258"/>
            <a:chOff x="0" y="0"/>
            <a:chExt cx="4738677" cy="1553677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4738677" cy="1553677"/>
              <a:chOff x="0" y="0"/>
              <a:chExt cx="1892679" cy="6604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892679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1892679">
                    <a:moveTo>
                      <a:pt x="1768218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68219" y="0"/>
                    </a:lnTo>
                    <a:cubicBezTo>
                      <a:pt x="1836799" y="0"/>
                      <a:pt x="1892679" y="55880"/>
                      <a:pt x="1892679" y="124460"/>
                    </a:cubicBezTo>
                    <a:lnTo>
                      <a:pt x="1892679" y="535940"/>
                    </a:lnTo>
                    <a:cubicBezTo>
                      <a:pt x="1892679" y="604520"/>
                      <a:pt x="1836799" y="660400"/>
                      <a:pt x="1768219" y="660400"/>
                    </a:cubicBezTo>
                    <a:close/>
                  </a:path>
                </a:pathLst>
              </a:custGeom>
              <a:solidFill>
                <a:srgbClr val="35A1F4"/>
              </a:solidFill>
            </p:spPr>
          </p:sp>
        </p:grpSp>
        <p:sp>
          <p:nvSpPr>
            <p:cNvPr name="TextBox 29" id="29"/>
            <p:cNvSpPr txBox="true"/>
            <p:nvPr/>
          </p:nvSpPr>
          <p:spPr>
            <a:xfrm rot="0">
              <a:off x="388694" y="537444"/>
              <a:ext cx="3961289" cy="450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30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Kay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4509716" y="8492467"/>
            <a:ext cx="3554008" cy="1165258"/>
            <a:chOff x="0" y="0"/>
            <a:chExt cx="4738677" cy="1553677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0"/>
              <a:ext cx="4738677" cy="1553677"/>
              <a:chOff x="0" y="0"/>
              <a:chExt cx="1892679" cy="6604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892679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1892679">
                    <a:moveTo>
                      <a:pt x="1768218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68219" y="0"/>
                    </a:lnTo>
                    <a:cubicBezTo>
                      <a:pt x="1836799" y="0"/>
                      <a:pt x="1892679" y="55880"/>
                      <a:pt x="1892679" y="124460"/>
                    </a:cubicBezTo>
                    <a:lnTo>
                      <a:pt x="1892679" y="535940"/>
                    </a:lnTo>
                    <a:cubicBezTo>
                      <a:pt x="1892679" y="604520"/>
                      <a:pt x="1836799" y="660400"/>
                      <a:pt x="1768219" y="660400"/>
                    </a:cubicBezTo>
                    <a:close/>
                  </a:path>
                </a:pathLst>
              </a:custGeom>
              <a:solidFill>
                <a:srgbClr val="35A1F4"/>
              </a:solidFill>
            </p:spPr>
          </p:sp>
        </p:grpSp>
        <p:sp>
          <p:nvSpPr>
            <p:cNvPr name="TextBox 33" id="33"/>
            <p:cNvSpPr txBox="true"/>
            <p:nvPr/>
          </p:nvSpPr>
          <p:spPr>
            <a:xfrm rot="0">
              <a:off x="388694" y="537444"/>
              <a:ext cx="3961289" cy="450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30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My film blog forum</a:t>
              </a: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8110768" y="1897867"/>
            <a:ext cx="1033232" cy="1033232"/>
          </a:xfrm>
          <a:custGeom>
            <a:avLst/>
            <a:gdLst/>
            <a:ahLst/>
            <a:cxnLst/>
            <a:rect r="r" b="b" t="t" l="l"/>
            <a:pathLst>
              <a:path h="1033232" w="1033232">
                <a:moveTo>
                  <a:pt x="0" y="0"/>
                </a:moveTo>
                <a:lnTo>
                  <a:pt x="1033232" y="0"/>
                </a:lnTo>
                <a:lnTo>
                  <a:pt x="1033232" y="1033231"/>
                </a:lnTo>
                <a:lnTo>
                  <a:pt x="0" y="10332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2125720" y="2415973"/>
            <a:ext cx="1033232" cy="1033232"/>
          </a:xfrm>
          <a:custGeom>
            <a:avLst/>
            <a:gdLst/>
            <a:ahLst/>
            <a:cxnLst/>
            <a:rect r="r" b="b" t="t" l="l"/>
            <a:pathLst>
              <a:path h="1033232" w="1033232">
                <a:moveTo>
                  <a:pt x="0" y="0"/>
                </a:moveTo>
                <a:lnTo>
                  <a:pt x="1033232" y="0"/>
                </a:lnTo>
                <a:lnTo>
                  <a:pt x="1033232" y="1033232"/>
                </a:lnTo>
                <a:lnTo>
                  <a:pt x="0" y="10332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4327850" y="1660787"/>
            <a:ext cx="1036214" cy="1036214"/>
          </a:xfrm>
          <a:custGeom>
            <a:avLst/>
            <a:gdLst/>
            <a:ahLst/>
            <a:cxnLst/>
            <a:rect r="r" b="b" t="t" l="l"/>
            <a:pathLst>
              <a:path h="1036214" w="1036214">
                <a:moveTo>
                  <a:pt x="0" y="0"/>
                </a:moveTo>
                <a:lnTo>
                  <a:pt x="1036213" y="0"/>
                </a:lnTo>
                <a:lnTo>
                  <a:pt x="1036213" y="1036214"/>
                </a:lnTo>
                <a:lnTo>
                  <a:pt x="0" y="10362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7" id="37"/>
          <p:cNvGrpSpPr/>
          <p:nvPr/>
        </p:nvGrpSpPr>
        <p:grpSpPr>
          <a:xfrm rot="0">
            <a:off x="655006" y="577631"/>
            <a:ext cx="7002283" cy="1361625"/>
            <a:chOff x="0" y="0"/>
            <a:chExt cx="9336377" cy="1815500"/>
          </a:xfrm>
        </p:grpSpPr>
        <p:sp>
          <p:nvSpPr>
            <p:cNvPr name="TextBox 38" id="38"/>
            <p:cNvSpPr txBox="true"/>
            <p:nvPr/>
          </p:nvSpPr>
          <p:spPr>
            <a:xfrm rot="0">
              <a:off x="0" y="-95250"/>
              <a:ext cx="9336377" cy="1211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7699"/>
                </a:lnSpc>
                <a:spcBef>
                  <a:spcPct val="0"/>
                </a:spcBef>
              </a:pPr>
              <a:r>
                <a:rPr lang="en-US" sz="5499" spc="-54">
                  <a:solidFill>
                    <a:srgbClr val="000000"/>
                  </a:solidFill>
                  <a:latin typeface="DM Sans Bold"/>
                </a:rPr>
                <a:t>Purpose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0" y="1290355"/>
              <a:ext cx="9336377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DM Sans"/>
                </a:rPr>
                <a:t>What is this application for?</a:t>
              </a: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11983330" y="629776"/>
            <a:ext cx="284781" cy="409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48"/>
              </a:lnSpc>
              <a:spcBef>
                <a:spcPct val="0"/>
              </a:spcBef>
            </a:pPr>
            <a:r>
              <a:rPr lang="en-US" sz="2391" spc="-23">
                <a:solidFill>
                  <a:srgbClr val="FFFFFF"/>
                </a:solidFill>
                <a:latin typeface="DM Sans Bold"/>
              </a:rPr>
              <a:t>1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11" r="0" b="-10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243387" y="3204482"/>
            <a:ext cx="9270546" cy="4535261"/>
            <a:chOff x="0" y="0"/>
            <a:chExt cx="729304" cy="3567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29304" cy="356784"/>
            </a:xfrm>
            <a:custGeom>
              <a:avLst/>
              <a:gdLst/>
              <a:ahLst/>
              <a:cxnLst/>
              <a:rect r="r" b="b" t="t" l="l"/>
              <a:pathLst>
                <a:path h="356784" w="729304">
                  <a:moveTo>
                    <a:pt x="0" y="0"/>
                  </a:moveTo>
                  <a:lnTo>
                    <a:pt x="729304" y="0"/>
                  </a:lnTo>
                  <a:lnTo>
                    <a:pt x="729304" y="356784"/>
                  </a:lnTo>
                  <a:lnTo>
                    <a:pt x="0" y="356784"/>
                  </a:lnTo>
                  <a:close/>
                </a:path>
              </a:pathLst>
            </a:custGeom>
            <a:solidFill>
              <a:srgbClr val="65471B">
                <a:alpha val="7568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729304" cy="4044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612821" y="3901712"/>
            <a:ext cx="8490857" cy="2967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Courier Prime"/>
              </a:rPr>
              <a:t>A place for people to express their thought and feeling for a movie, and other users can see whether that movie is worth watching not. Also it’s a place for people to gossip about directors and actors,...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40000" y="1641566"/>
            <a:ext cx="13208000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ITC American Typewriter Bold"/>
              </a:rPr>
              <a:t>So we can sum up the purpose of the blog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5006" y="674017"/>
            <a:ext cx="8488994" cy="1529765"/>
            <a:chOff x="0" y="0"/>
            <a:chExt cx="11318659" cy="203968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104775"/>
              <a:ext cx="11318659" cy="12206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7700"/>
                </a:lnSpc>
                <a:spcBef>
                  <a:spcPct val="0"/>
                </a:spcBef>
              </a:pPr>
              <a:r>
                <a:rPr lang="en-US" sz="5500" spc="-55">
                  <a:solidFill>
                    <a:srgbClr val="000000"/>
                  </a:solidFill>
                  <a:latin typeface="DM Sans Bold"/>
                </a:rPr>
                <a:t>Requirements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514542"/>
              <a:ext cx="11318659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DM Sans"/>
                </a:rPr>
                <a:t>Functional requirements and non-functional requirements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51633" y="3147538"/>
            <a:ext cx="7939506" cy="6737454"/>
            <a:chOff x="0" y="0"/>
            <a:chExt cx="4393611" cy="37284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93611" cy="3728412"/>
            </a:xfrm>
            <a:custGeom>
              <a:avLst/>
              <a:gdLst/>
              <a:ahLst/>
              <a:cxnLst/>
              <a:rect r="r" b="b" t="t" l="l"/>
              <a:pathLst>
                <a:path h="3728412" w="4393611">
                  <a:moveTo>
                    <a:pt x="4269151" y="3728412"/>
                  </a:moveTo>
                  <a:lnTo>
                    <a:pt x="124460" y="3728412"/>
                  </a:lnTo>
                  <a:cubicBezTo>
                    <a:pt x="55880" y="3728412"/>
                    <a:pt x="0" y="3672532"/>
                    <a:pt x="0" y="360395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69151" y="0"/>
                  </a:lnTo>
                  <a:cubicBezTo>
                    <a:pt x="4337731" y="0"/>
                    <a:pt x="4393611" y="55880"/>
                    <a:pt x="4393611" y="124460"/>
                  </a:cubicBezTo>
                  <a:lnTo>
                    <a:pt x="4393611" y="3603952"/>
                  </a:lnTo>
                  <a:cubicBezTo>
                    <a:pt x="4393611" y="3672532"/>
                    <a:pt x="4337731" y="3728412"/>
                    <a:pt x="4269151" y="3728412"/>
                  </a:cubicBezTo>
                  <a:close/>
                </a:path>
              </a:pathLst>
            </a:custGeom>
            <a:solidFill>
              <a:srgbClr val="000000">
                <a:alpha val="2745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844327" y="3028532"/>
            <a:ext cx="7939506" cy="6737454"/>
            <a:chOff x="0" y="0"/>
            <a:chExt cx="4393611" cy="372841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393611" cy="3728412"/>
            </a:xfrm>
            <a:custGeom>
              <a:avLst/>
              <a:gdLst/>
              <a:ahLst/>
              <a:cxnLst/>
              <a:rect r="r" b="b" t="t" l="l"/>
              <a:pathLst>
                <a:path h="3728412" w="4393611">
                  <a:moveTo>
                    <a:pt x="4269151" y="3728412"/>
                  </a:moveTo>
                  <a:lnTo>
                    <a:pt x="124460" y="3728412"/>
                  </a:lnTo>
                  <a:cubicBezTo>
                    <a:pt x="55880" y="3728412"/>
                    <a:pt x="0" y="3672532"/>
                    <a:pt x="0" y="360395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69151" y="0"/>
                  </a:lnTo>
                  <a:cubicBezTo>
                    <a:pt x="4337731" y="0"/>
                    <a:pt x="4393611" y="55880"/>
                    <a:pt x="4393611" y="124460"/>
                  </a:cubicBezTo>
                  <a:lnTo>
                    <a:pt x="4393611" y="3603952"/>
                  </a:lnTo>
                  <a:cubicBezTo>
                    <a:pt x="4393611" y="3672532"/>
                    <a:pt x="4337731" y="3728412"/>
                    <a:pt x="4269151" y="3728412"/>
                  </a:cubicBezTo>
                  <a:close/>
                </a:path>
              </a:pathLst>
            </a:custGeom>
            <a:solidFill>
              <a:srgbClr val="000000">
                <a:alpha val="2745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221931" y="3528916"/>
            <a:ext cx="4124716" cy="1165258"/>
            <a:chOff x="0" y="0"/>
            <a:chExt cx="5499622" cy="1553677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5499622" cy="1553677"/>
              <a:chOff x="0" y="0"/>
              <a:chExt cx="2196608" cy="6604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196608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2196608">
                    <a:moveTo>
                      <a:pt x="2072148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072148" y="0"/>
                    </a:lnTo>
                    <a:cubicBezTo>
                      <a:pt x="2140728" y="0"/>
                      <a:pt x="2196608" y="55880"/>
                      <a:pt x="2196608" y="124460"/>
                    </a:cubicBezTo>
                    <a:lnTo>
                      <a:pt x="2196608" y="535940"/>
                    </a:lnTo>
                    <a:cubicBezTo>
                      <a:pt x="2196608" y="604520"/>
                      <a:pt x="2140728" y="660400"/>
                      <a:pt x="2072148" y="660400"/>
                    </a:cubicBezTo>
                    <a:close/>
                  </a:path>
                </a:pathLst>
              </a:custGeom>
              <a:solidFill>
                <a:srgbClr val="35A1F4"/>
              </a:solidFill>
            </p:spPr>
          </p:sp>
        </p:grpSp>
        <p:sp>
          <p:nvSpPr>
            <p:cNvPr name="TextBox 12" id="12"/>
            <p:cNvSpPr txBox="true"/>
            <p:nvPr/>
          </p:nvSpPr>
          <p:spPr>
            <a:xfrm rot="0">
              <a:off x="451111" y="537444"/>
              <a:ext cx="4597400" cy="450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30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Functional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814081" y="3661436"/>
            <a:ext cx="4124716" cy="1165258"/>
            <a:chOff x="0" y="0"/>
            <a:chExt cx="5499622" cy="1553677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5499622" cy="1553677"/>
              <a:chOff x="0" y="0"/>
              <a:chExt cx="2196608" cy="6604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196608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2196608">
                    <a:moveTo>
                      <a:pt x="2072148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072148" y="0"/>
                    </a:lnTo>
                    <a:cubicBezTo>
                      <a:pt x="2140728" y="0"/>
                      <a:pt x="2196608" y="55880"/>
                      <a:pt x="2196608" y="124460"/>
                    </a:cubicBezTo>
                    <a:lnTo>
                      <a:pt x="2196608" y="535940"/>
                    </a:lnTo>
                    <a:cubicBezTo>
                      <a:pt x="2196608" y="604520"/>
                      <a:pt x="2140728" y="660400"/>
                      <a:pt x="2072148" y="660400"/>
                    </a:cubicBezTo>
                    <a:close/>
                  </a:path>
                </a:pathLst>
              </a:custGeom>
              <a:solidFill>
                <a:srgbClr val="35A1F4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451111" y="537444"/>
              <a:ext cx="4597400" cy="450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30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Non-functional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843684" y="5057184"/>
            <a:ext cx="7005926" cy="2675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58" indent="-259079" lvl="1">
              <a:lnSpc>
                <a:spcPts val="2927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DM Sans"/>
              </a:rPr>
              <a:t>Registration and Authorization</a:t>
            </a:r>
          </a:p>
          <a:p>
            <a:pPr marL="518158" indent="-259079" lvl="1">
              <a:lnSpc>
                <a:spcPts val="2927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DM Sans"/>
              </a:rPr>
              <a:t>Post management (create, read, edit and delete posts)</a:t>
            </a:r>
          </a:p>
          <a:p>
            <a:pPr marL="518158" indent="-259079" lvl="1">
              <a:lnSpc>
                <a:spcPts val="2927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DM Sans"/>
              </a:rPr>
              <a:t>Query posts(filter and sort and search)</a:t>
            </a:r>
          </a:p>
          <a:p>
            <a:pPr marL="518158" indent="-259079" lvl="1">
              <a:lnSpc>
                <a:spcPts val="2927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DM Sans"/>
              </a:rPr>
              <a:t>Edit user information</a:t>
            </a:r>
          </a:p>
          <a:p>
            <a:pPr marL="518158" indent="-259079" lvl="1">
              <a:lnSpc>
                <a:spcPts val="2927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DM Sans"/>
              </a:rPr>
              <a:t>View user profile</a:t>
            </a:r>
          </a:p>
          <a:p>
            <a:pPr marL="518158" indent="-259079" lvl="1">
              <a:lnSpc>
                <a:spcPts val="2927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DM Sans"/>
              </a:rPr>
              <a:t>Responsive UI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53374" y="5470877"/>
            <a:ext cx="7005926" cy="2261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9" indent="-259079" lvl="1">
              <a:lnSpc>
                <a:spcPts val="2927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trike="noStrike" u="none">
                <a:solidFill>
                  <a:srgbClr val="000000"/>
                </a:solidFill>
                <a:latin typeface="DM Sans"/>
              </a:rPr>
              <a:t>Lazy loading</a:t>
            </a:r>
          </a:p>
          <a:p>
            <a:pPr algn="l" marL="518159" indent="-259079" lvl="1">
              <a:lnSpc>
                <a:spcPts val="2927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trike="noStrike" u="none">
                <a:solidFill>
                  <a:srgbClr val="000000"/>
                </a:solidFill>
                <a:latin typeface="DM Sans"/>
              </a:rPr>
              <a:t>Short maintenance time</a:t>
            </a:r>
          </a:p>
          <a:p>
            <a:pPr algn="l" marL="518159" indent="-259079" lvl="1">
              <a:lnSpc>
                <a:spcPts val="2927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trike="noStrike" u="none">
                <a:solidFill>
                  <a:srgbClr val="000000"/>
                </a:solidFill>
                <a:latin typeface="DM Sans"/>
              </a:rPr>
              <a:t>Compatible for many browser</a:t>
            </a:r>
          </a:p>
          <a:p>
            <a:pPr algn="l" marL="518159" indent="-259079" lvl="1">
              <a:lnSpc>
                <a:spcPts val="2927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trike="noStrike" u="none">
                <a:solidFill>
                  <a:srgbClr val="000000"/>
                </a:solidFill>
                <a:latin typeface="DM Sans"/>
              </a:rPr>
              <a:t>Security (Encrypted User Credentials)</a:t>
            </a:r>
          </a:p>
          <a:p>
            <a:pPr algn="l" marL="518159" indent="-259079" lvl="1">
              <a:lnSpc>
                <a:spcPts val="2927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trike="noStrike" u="none">
                <a:solidFill>
                  <a:srgbClr val="000000"/>
                </a:solidFill>
                <a:latin typeface="DM Sans"/>
              </a:rPr>
              <a:t>Easy to use</a:t>
            </a:r>
          </a:p>
          <a:p>
            <a:pPr algn="l">
              <a:lnSpc>
                <a:spcPts val="292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5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0" y="3663950"/>
            <a:ext cx="18288000" cy="279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Courier Prime"/>
              </a:rPr>
              <a:t>Wireframes and Detail Description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43907" y="1520033"/>
            <a:ext cx="13412257" cy="9393096"/>
          </a:xfrm>
          <a:custGeom>
            <a:avLst/>
            <a:gdLst/>
            <a:ahLst/>
            <a:cxnLst/>
            <a:rect r="r" b="b" t="t" l="l"/>
            <a:pathLst>
              <a:path h="9393096" w="13412257">
                <a:moveTo>
                  <a:pt x="0" y="0"/>
                </a:moveTo>
                <a:lnTo>
                  <a:pt x="13412257" y="0"/>
                </a:lnTo>
                <a:lnTo>
                  <a:pt x="13412257" y="9393096"/>
                </a:lnTo>
                <a:lnTo>
                  <a:pt x="0" y="93930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6224674">
            <a:off x="1791627" y="4172904"/>
            <a:ext cx="580532" cy="1097225"/>
          </a:xfrm>
          <a:custGeom>
            <a:avLst/>
            <a:gdLst/>
            <a:ahLst/>
            <a:cxnLst/>
            <a:rect r="r" b="b" t="t" l="l"/>
            <a:pathLst>
              <a:path h="1097225" w="580532">
                <a:moveTo>
                  <a:pt x="580532" y="0"/>
                </a:moveTo>
                <a:lnTo>
                  <a:pt x="0" y="0"/>
                </a:lnTo>
                <a:lnTo>
                  <a:pt x="0" y="1097225"/>
                </a:lnTo>
                <a:lnTo>
                  <a:pt x="580532" y="1097225"/>
                </a:lnTo>
                <a:lnTo>
                  <a:pt x="58053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987151">
            <a:off x="14521201" y="2881178"/>
            <a:ext cx="1351571" cy="2554515"/>
          </a:xfrm>
          <a:custGeom>
            <a:avLst/>
            <a:gdLst/>
            <a:ahLst/>
            <a:cxnLst/>
            <a:rect r="r" b="b" t="t" l="l"/>
            <a:pathLst>
              <a:path h="2554515" w="1351571">
                <a:moveTo>
                  <a:pt x="0" y="2554515"/>
                </a:moveTo>
                <a:lnTo>
                  <a:pt x="1351570" y="2554515"/>
                </a:lnTo>
                <a:lnTo>
                  <a:pt x="1351570" y="0"/>
                </a:lnTo>
                <a:lnTo>
                  <a:pt x="0" y="0"/>
                </a:lnTo>
                <a:lnTo>
                  <a:pt x="0" y="255451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5815269">
            <a:off x="8617403" y="1225911"/>
            <a:ext cx="1351571" cy="2554515"/>
          </a:xfrm>
          <a:custGeom>
            <a:avLst/>
            <a:gdLst/>
            <a:ahLst/>
            <a:cxnLst/>
            <a:rect r="r" b="b" t="t" l="l"/>
            <a:pathLst>
              <a:path h="2554515" w="1351571">
                <a:moveTo>
                  <a:pt x="0" y="2554515"/>
                </a:moveTo>
                <a:lnTo>
                  <a:pt x="1351570" y="2554515"/>
                </a:lnTo>
                <a:lnTo>
                  <a:pt x="1351570" y="0"/>
                </a:lnTo>
                <a:lnTo>
                  <a:pt x="0" y="0"/>
                </a:lnTo>
                <a:lnTo>
                  <a:pt x="0" y="255451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3759" y="4408866"/>
            <a:ext cx="1640148" cy="2753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6"/>
              </a:lnSpc>
            </a:pPr>
            <a:r>
              <a:rPr lang="en-US" sz="2268">
                <a:solidFill>
                  <a:srgbClr val="000000"/>
                </a:solidFill>
                <a:latin typeface="DM Sans Bold"/>
              </a:rPr>
              <a:t>Blog posts</a:t>
            </a:r>
          </a:p>
          <a:p>
            <a:pPr algn="ctr">
              <a:lnSpc>
                <a:spcPts val="3176"/>
              </a:lnSpc>
            </a:pPr>
            <a:r>
              <a:rPr lang="en-US" sz="2268">
                <a:solidFill>
                  <a:srgbClr val="000000"/>
                </a:solidFill>
                <a:latin typeface="DM Sans Bold"/>
              </a:rPr>
              <a:t>loading which are fetched from the database,</a:t>
            </a:r>
          </a:p>
          <a:p>
            <a:pPr algn="ctr">
              <a:lnSpc>
                <a:spcPts val="3176"/>
              </a:lnSpc>
              <a:spcBef>
                <a:spcPct val="0"/>
              </a:spcBef>
            </a:pPr>
            <a:r>
              <a:rPr lang="en-US" sz="2268">
                <a:solidFill>
                  <a:srgbClr val="000000"/>
                </a:solidFill>
                <a:latin typeface="DM Sans Bold"/>
              </a:rPr>
              <a:t>visitor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649990" y="5138547"/>
            <a:ext cx="2242270" cy="208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 Bold"/>
              </a:rPr>
              <a:t>Log in and sign up buttons take user to log in/sign up page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65100"/>
            <a:ext cx="9470571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Index page (not logged in)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99271" y="1083788"/>
            <a:ext cx="6493555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"/>
              </a:rPr>
              <a:t>Query (Search, Sort, Filter by category, NSFW, Spoiled tags)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043583" y="8638109"/>
            <a:ext cx="495538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 Italics"/>
              </a:rPr>
              <a:t>Unauthorised users can view posts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93784" y="717271"/>
            <a:ext cx="13067613" cy="8852458"/>
          </a:xfrm>
          <a:custGeom>
            <a:avLst/>
            <a:gdLst/>
            <a:ahLst/>
            <a:cxnLst/>
            <a:rect r="r" b="b" t="t" l="l"/>
            <a:pathLst>
              <a:path h="8852458" w="13067613">
                <a:moveTo>
                  <a:pt x="0" y="0"/>
                </a:moveTo>
                <a:lnTo>
                  <a:pt x="13067613" y="0"/>
                </a:lnTo>
                <a:lnTo>
                  <a:pt x="13067613" y="8852458"/>
                </a:lnTo>
                <a:lnTo>
                  <a:pt x="0" y="88524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55006" y="266358"/>
            <a:ext cx="8488994" cy="1524685"/>
            <a:chOff x="0" y="0"/>
            <a:chExt cx="11318659" cy="203291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0"/>
              <a:ext cx="11318659" cy="12043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7699"/>
                </a:lnSpc>
                <a:spcBef>
                  <a:spcPct val="0"/>
                </a:spcBef>
              </a:pPr>
              <a:r>
                <a:rPr lang="en-US" sz="5499" spc="-54">
                  <a:solidFill>
                    <a:srgbClr val="000000"/>
                  </a:solidFill>
                  <a:latin typeface="DM Sans Bold"/>
                </a:rPr>
                <a:t>Sign Up Page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507768"/>
              <a:ext cx="11318659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44230" y="2310413"/>
            <a:ext cx="3917385" cy="391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DM Sans"/>
              </a:rPr>
              <a:t>Features: </a:t>
            </a:r>
          </a:p>
          <a:p>
            <a:pPr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DM Sans"/>
              </a:rPr>
              <a:t>User can create an account by entering username, password, display name and location.</a:t>
            </a:r>
          </a:p>
          <a:p>
            <a:pPr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DM Sans"/>
              </a:rPr>
              <a:t>User must be a member of the blog to be authorized to post on the blog and interact.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DAFzkFzX_2M</dc:identifier>
  <dcterms:modified xsi:type="dcterms:W3CDTF">2011-08-01T06:04:30Z</dcterms:modified>
  <cp:revision>1</cp:revision>
  <dc:title>Submit Idea powerpoint - Truong and Chinh</dc:title>
</cp:coreProperties>
</file>